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56" r:id="rId1"/>
  </p:sldMasterIdLst>
  <p:notesMasterIdLst>
    <p:notesMasterId r:id="rId24"/>
  </p:notesMasterIdLst>
  <p:sldIdLst>
    <p:sldId id="256" r:id="rId2"/>
    <p:sldId id="911" r:id="rId3"/>
    <p:sldId id="912" r:id="rId4"/>
    <p:sldId id="913" r:id="rId5"/>
    <p:sldId id="914" r:id="rId6"/>
    <p:sldId id="915" r:id="rId7"/>
    <p:sldId id="916" r:id="rId8"/>
    <p:sldId id="917" r:id="rId9"/>
    <p:sldId id="918" r:id="rId10"/>
    <p:sldId id="919" r:id="rId11"/>
    <p:sldId id="920" r:id="rId12"/>
    <p:sldId id="921" r:id="rId13"/>
    <p:sldId id="922" r:id="rId14"/>
    <p:sldId id="923" r:id="rId15"/>
    <p:sldId id="924" r:id="rId16"/>
    <p:sldId id="925" r:id="rId17"/>
    <p:sldId id="926" r:id="rId18"/>
    <p:sldId id="927" r:id="rId19"/>
    <p:sldId id="928" r:id="rId20"/>
    <p:sldId id="929" r:id="rId21"/>
    <p:sldId id="930" r:id="rId22"/>
    <p:sldId id="825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3C"/>
    <a:srgbClr val="001D8A"/>
    <a:srgbClr val="36A440"/>
    <a:srgbClr val="37A742"/>
    <a:srgbClr val="3AB045"/>
    <a:srgbClr val="E01EA9"/>
    <a:srgbClr val="D9253E"/>
    <a:srgbClr val="49B754"/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3740" autoAdjust="0"/>
    <p:restoredTop sz="94705" autoAdjust="0"/>
  </p:normalViewPr>
  <p:slideViewPr>
    <p:cSldViewPr>
      <p:cViewPr>
        <p:scale>
          <a:sx n="66" d="100"/>
          <a:sy n="66" d="100"/>
        </p:scale>
        <p:origin x="3856" y="10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F83B2-7910-4DDC-A2C1-9C8E1413921C}" type="datetimeFigureOut">
              <a:rPr lang="fr-FR" smtClean="0"/>
              <a:pPr/>
              <a:t>28/12/2017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A61BB-9A12-450C-BF72-7B9582C5985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47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892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892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gradFill rotWithShape="1">
          <a:gsLst>
            <a:gs pos="0">
              <a:schemeClr val="tx1"/>
            </a:gs>
            <a:gs pos="12000">
              <a:schemeClr val="tx1"/>
            </a:gs>
            <a:gs pos="20000">
              <a:schemeClr val="tx2">
                <a:lumMod val="75000"/>
              </a:schemeClr>
            </a:gs>
            <a:gs pos="100000">
              <a:schemeClr val="bg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ltGray">
          <a:xfrm>
            <a:off x="2" y="1"/>
            <a:ext cx="9143999" cy="5135431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BA429-2F88-49BA-BC5C-9CCF2576EBF9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Rectangle 9"/>
          <p:cNvSpPr/>
          <p:nvPr userDrawn="1"/>
        </p:nvSpPr>
        <p:spPr bwMode="invGray">
          <a:xfrm>
            <a:off x="0" y="5128335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lumMod val="50000"/>
              </a:schemeClr>
            </a:gs>
            <a:gs pos="20000">
              <a:schemeClr val="bg2">
                <a:lumMod val="50000"/>
              </a:schemeClr>
            </a:gs>
            <a:gs pos="100000">
              <a:schemeClr val="tx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600127" y="1916832"/>
            <a:ext cx="4184649" cy="345638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9728" y="5589240"/>
            <a:ext cx="4032448" cy="42294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914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454914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716016" y="1170432"/>
            <a:ext cx="3513584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3"/>
          </p:nvPr>
        </p:nvSpPr>
        <p:spPr>
          <a:xfrm>
            <a:off x="0" y="903947"/>
            <a:ext cx="4184649" cy="345638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dirty="0" smtClean="0"/>
              <a:t>Cliquez sur l'icône pour ajouter une image</a:t>
            </a:r>
            <a:endParaRPr kumimoji="0" lang="en-US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4"/>
          </p:nvPr>
        </p:nvSpPr>
        <p:spPr>
          <a:xfrm>
            <a:off x="4600127" y="5589240"/>
            <a:ext cx="4032448" cy="42294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48501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0BCA-5B3E-4EAA-B7D9-DD6F1D48D583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9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4A4E-FA1E-4C60-958A-1FD4193B423B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40597" y="6377460"/>
            <a:ext cx="383640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20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495425"/>
            <a:ext cx="8521188" cy="4429424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7735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1099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148"/>
            <a:ext cx="8229600" cy="756000"/>
          </a:xfrm>
        </p:spPr>
        <p:txBody>
          <a:bodyPr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C03-BCE4-425A-9FE6-7A4399F19DC5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1998538" y="6432128"/>
            <a:ext cx="6965950" cy="36000"/>
            <a:chOff x="1998538" y="6471369"/>
            <a:chExt cx="6965950" cy="53975"/>
          </a:xfrm>
        </p:grpSpPr>
        <p:sp>
          <p:nvSpPr>
            <p:cNvPr id="8" name="Rectangle 25"/>
            <p:cNvSpPr>
              <a:spLocks noChangeArrowheads="1"/>
            </p:cNvSpPr>
            <p:nvPr/>
          </p:nvSpPr>
          <p:spPr bwMode="auto">
            <a:xfrm>
              <a:off x="761511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49B754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26"/>
            <p:cNvSpPr>
              <a:spLocks noChangeArrowheads="1"/>
            </p:cNvSpPr>
            <p:nvPr/>
          </p:nvSpPr>
          <p:spPr bwMode="auto">
            <a:xfrm>
              <a:off x="1998538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rgbClr val="49B754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27"/>
            <p:cNvSpPr>
              <a:spLocks noChangeArrowheads="1"/>
            </p:cNvSpPr>
            <p:nvPr/>
          </p:nvSpPr>
          <p:spPr bwMode="auto">
            <a:xfrm>
              <a:off x="3406651" y="6471369"/>
              <a:ext cx="1349375" cy="5397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28"/>
            <p:cNvSpPr>
              <a:spLocks noChangeArrowheads="1"/>
            </p:cNvSpPr>
            <p:nvPr/>
          </p:nvSpPr>
          <p:spPr bwMode="auto">
            <a:xfrm>
              <a:off x="481476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622446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gradFill rotWithShape="1"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tx2">
                <a:lumMod val="50000"/>
              </a:schemeClr>
            </a:gs>
            <a:gs pos="100000">
              <a:schemeClr val="bg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16C6D-EDEC-4C1E-928C-0E0706F16329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buClr>
                <a:schemeClr val="tx2">
                  <a:lumMod val="75000"/>
                </a:schemeClr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2E-44C5-43EB-BAE5-B95C1C156555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644008" y="1772816"/>
            <a:ext cx="4038600" cy="4623816"/>
          </a:xfrm>
        </p:spPr>
        <p:txBody>
          <a:bodyPr lIns="91440"/>
          <a:lstStyle>
            <a:lvl1pPr>
              <a:buClr>
                <a:schemeClr val="tx2">
                  <a:lumMod val="75000"/>
                </a:schemeClr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98988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698988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7228-5D0F-4951-8DC8-1F2B9AB5FE88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6468-D8FE-4C25-9609-BF25F5E82E12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90E4-AB95-4E4A-95E7-092978175731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7838" y="1730019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3F15E-ED09-46A2-A97A-A49699E637F0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lumMod val="50000"/>
              </a:schemeClr>
            </a:gs>
            <a:gs pos="20000">
              <a:schemeClr val="bg2">
                <a:lumMod val="50000"/>
              </a:schemeClr>
            </a:gs>
            <a:gs pos="100000">
              <a:schemeClr val="tx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AB3300B-36E3-40FF-B967-C884E6D456B6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836712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 userDrawn="1"/>
        </p:nvSpPr>
        <p:spPr bwMode="ltGray">
          <a:xfrm>
            <a:off x="2" y="2"/>
            <a:ext cx="9143999" cy="836711"/>
          </a:xfrm>
          <a:prstGeom prst="rect">
            <a:avLst/>
          </a:prstGeom>
          <a:gradFill flip="none" rotWithShape="1">
            <a:gsLst>
              <a:gs pos="0">
                <a:srgbClr val="49B754">
                  <a:shade val="30000"/>
                  <a:satMod val="115000"/>
                </a:srgbClr>
              </a:gs>
              <a:gs pos="50000">
                <a:srgbClr val="49B754">
                  <a:shade val="67500"/>
                  <a:satMod val="115000"/>
                </a:srgbClr>
              </a:gs>
              <a:gs pos="100000">
                <a:srgbClr val="49B754">
                  <a:shade val="100000"/>
                  <a:satMod val="115000"/>
                </a:srgbClr>
              </a:gs>
            </a:gsLst>
            <a:lin ang="16200000" scaled="1"/>
            <a:tileRect/>
          </a:gra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46484"/>
            <a:ext cx="8229600" cy="75632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775193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74DF10B-D4D0-4A90-B397-1DDD4414E1E8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640598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5A45AB9-EB0A-4407-AC0A-310ED0636263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8" r:id="rId10"/>
    <p:sldLayoutId id="2147483766" r:id="rId11"/>
    <p:sldLayoutId id="2147483767" r:id="rId12"/>
    <p:sldLayoutId id="2147483769" r:id="rId13"/>
    <p:sldLayoutId id="2147483770" r:id="rId14"/>
    <p:sldLayoutId id="2147483771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4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6" Type="http://schemas.openxmlformats.org/officeDocument/2006/relationships/image" Target="../media/image59.png"/><Relationship Id="rId7" Type="http://schemas.openxmlformats.org/officeDocument/2006/relationships/image" Target="../media/image60.jpeg"/><Relationship Id="rId8" Type="http://schemas.openxmlformats.org/officeDocument/2006/relationships/image" Target="../media/image7.png"/><Relationship Id="rId1" Type="http://schemas.openxmlformats.org/officeDocument/2006/relationships/tags" Target="../tags/tag6.xml"/><Relationship Id="rId2" Type="http://schemas.microsoft.com/office/2007/relationships/media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4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7.png"/><Relationship Id="rId1" Type="http://schemas.openxmlformats.org/officeDocument/2006/relationships/tags" Target="../tags/tag7.xml"/><Relationship Id="rId2" Type="http://schemas.microsoft.com/office/2007/relationships/media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74.png"/><Relationship Id="rId5" Type="http://schemas.openxmlformats.org/officeDocument/2006/relationships/image" Target="../media/image7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75.png"/><Relationship Id="rId5" Type="http://schemas.openxmlformats.org/officeDocument/2006/relationships/image" Target="../media/image7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7.png"/><Relationship Id="rId1" Type="http://schemas.openxmlformats.org/officeDocument/2006/relationships/tags" Target="../tags/tag8.xml"/><Relationship Id="rId2" Type="http://schemas.microsoft.com/office/2007/relationships/media" Target="../media/media14.m4a"/><Relationship Id="rId3" Type="http://schemas.openxmlformats.org/officeDocument/2006/relationships/audio" Target="../media/media14.m4a"/><Relationship Id="rId4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6" Type="http://schemas.openxmlformats.org/officeDocument/2006/relationships/image" Target="../media/image61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4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6" Type="http://schemas.openxmlformats.org/officeDocument/2006/relationships/image" Target="../media/image7.png"/><Relationship Id="rId1" Type="http://schemas.openxmlformats.org/officeDocument/2006/relationships/tags" Target="../tags/tag9.xml"/><Relationship Id="rId2" Type="http://schemas.microsoft.com/office/2007/relationships/media" Target="../media/media15.m4a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50" Type="http://schemas.openxmlformats.org/officeDocument/2006/relationships/image" Target="../media/image121.png"/><Relationship Id="rId51" Type="http://schemas.openxmlformats.org/officeDocument/2006/relationships/image" Target="../media/image122.png"/><Relationship Id="rId52" Type="http://schemas.openxmlformats.org/officeDocument/2006/relationships/image" Target="../media/image123.png"/><Relationship Id="rId53" Type="http://schemas.openxmlformats.org/officeDocument/2006/relationships/image" Target="../media/image7.png"/><Relationship Id="rId40" Type="http://schemas.openxmlformats.org/officeDocument/2006/relationships/image" Target="../media/image111.png"/><Relationship Id="rId41" Type="http://schemas.openxmlformats.org/officeDocument/2006/relationships/image" Target="../media/image112.png"/><Relationship Id="rId42" Type="http://schemas.openxmlformats.org/officeDocument/2006/relationships/image" Target="../media/image113.png"/><Relationship Id="rId43" Type="http://schemas.openxmlformats.org/officeDocument/2006/relationships/image" Target="../media/image114.png"/><Relationship Id="rId44" Type="http://schemas.openxmlformats.org/officeDocument/2006/relationships/image" Target="../media/image115.png"/><Relationship Id="rId45" Type="http://schemas.openxmlformats.org/officeDocument/2006/relationships/image" Target="../media/image116.png"/><Relationship Id="rId46" Type="http://schemas.openxmlformats.org/officeDocument/2006/relationships/image" Target="../media/image117.png"/><Relationship Id="rId47" Type="http://schemas.openxmlformats.org/officeDocument/2006/relationships/image" Target="../media/image118.png"/><Relationship Id="rId48" Type="http://schemas.openxmlformats.org/officeDocument/2006/relationships/image" Target="../media/image119.png"/><Relationship Id="rId49" Type="http://schemas.openxmlformats.org/officeDocument/2006/relationships/image" Target="../media/image120.png"/><Relationship Id="rId1" Type="http://schemas.openxmlformats.org/officeDocument/2006/relationships/tags" Target="../tags/tag10.xml"/><Relationship Id="rId2" Type="http://schemas.microsoft.com/office/2007/relationships/media" Target="../media/media16.m4a"/><Relationship Id="rId3" Type="http://schemas.openxmlformats.org/officeDocument/2006/relationships/audio" Target="../media/media16.m4a"/><Relationship Id="rId4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30" Type="http://schemas.openxmlformats.org/officeDocument/2006/relationships/image" Target="../media/image101.png"/><Relationship Id="rId31" Type="http://schemas.openxmlformats.org/officeDocument/2006/relationships/image" Target="../media/image102.png"/><Relationship Id="rId32" Type="http://schemas.openxmlformats.org/officeDocument/2006/relationships/image" Target="../media/image103.png"/><Relationship Id="rId33" Type="http://schemas.openxmlformats.org/officeDocument/2006/relationships/image" Target="../media/image104.png"/><Relationship Id="rId34" Type="http://schemas.openxmlformats.org/officeDocument/2006/relationships/image" Target="../media/image105.png"/><Relationship Id="rId35" Type="http://schemas.openxmlformats.org/officeDocument/2006/relationships/image" Target="../media/image106.png"/><Relationship Id="rId36" Type="http://schemas.openxmlformats.org/officeDocument/2006/relationships/image" Target="../media/image107.png"/><Relationship Id="rId37" Type="http://schemas.openxmlformats.org/officeDocument/2006/relationships/image" Target="../media/image108.png"/><Relationship Id="rId38" Type="http://schemas.openxmlformats.org/officeDocument/2006/relationships/image" Target="../media/image109.png"/><Relationship Id="rId39" Type="http://schemas.openxmlformats.org/officeDocument/2006/relationships/image" Target="../media/image110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95.png"/><Relationship Id="rId25" Type="http://schemas.openxmlformats.org/officeDocument/2006/relationships/image" Target="../media/image96.png"/><Relationship Id="rId26" Type="http://schemas.openxmlformats.org/officeDocument/2006/relationships/image" Target="../media/image97.png"/><Relationship Id="rId27" Type="http://schemas.openxmlformats.org/officeDocument/2006/relationships/image" Target="../media/image98.png"/><Relationship Id="rId28" Type="http://schemas.openxmlformats.org/officeDocument/2006/relationships/image" Target="../media/image99.png"/><Relationship Id="rId29" Type="http://schemas.openxmlformats.org/officeDocument/2006/relationships/image" Target="../media/image100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24.png"/><Relationship Id="rId5" Type="http://schemas.openxmlformats.org/officeDocument/2006/relationships/image" Target="../media/image64.png"/><Relationship Id="rId6" Type="http://schemas.openxmlformats.org/officeDocument/2006/relationships/image" Target="../media/image85.png"/><Relationship Id="rId7" Type="http://schemas.openxmlformats.org/officeDocument/2006/relationships/image" Target="../media/image93.png"/><Relationship Id="rId8" Type="http://schemas.openxmlformats.org/officeDocument/2006/relationships/image" Target="../media/image101.png"/><Relationship Id="rId9" Type="http://schemas.openxmlformats.org/officeDocument/2006/relationships/image" Target="../media/image109.png"/><Relationship Id="rId10" Type="http://schemas.openxmlformats.org/officeDocument/2006/relationships/image" Target="../media/image117.png"/><Relationship Id="rId11" Type="http://schemas.openxmlformats.org/officeDocument/2006/relationships/image" Target="../media/image7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7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28.jpe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7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28.jpe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7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135.png"/><Relationship Id="rId5" Type="http://schemas.openxmlformats.org/officeDocument/2006/relationships/image" Target="../media/image130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7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22.m4a"/><Relationship Id="rId2" Type="http://schemas.openxmlformats.org/officeDocument/2006/relationships/audio" Target="../media/media2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4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microsoft.com/office/2007/relationships/media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7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7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tags" Target="../tags/tag2.xml"/><Relationship Id="rId2" Type="http://schemas.microsoft.com/office/2007/relationships/media" Target="../media/media5.m4a"/><Relationship Id="rId3" Type="http://schemas.openxmlformats.org/officeDocument/2006/relationships/audio" Target="../media/media5.m4a"/><Relationship Id="rId4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4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7.png"/><Relationship Id="rId1" Type="http://schemas.openxmlformats.org/officeDocument/2006/relationships/tags" Target="../tags/tag3.xml"/><Relationship Id="rId2" Type="http://schemas.microsoft.com/office/2007/relationships/media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7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4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7.png"/><Relationship Id="rId1" Type="http://schemas.openxmlformats.org/officeDocument/2006/relationships/tags" Target="../tags/tag4.xml"/><Relationship Id="rId2" Type="http://schemas.microsoft.com/office/2007/relationships/media" Target="../media/media8.m4a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20" Type="http://schemas.openxmlformats.org/officeDocument/2006/relationships/image" Target="../media/image7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tags" Target="../tags/tag5.xml"/><Relationship Id="rId2" Type="http://schemas.microsoft.com/office/2007/relationships/media" Target="../media/media9.m4a"/><Relationship Id="rId3" Type="http://schemas.openxmlformats.org/officeDocument/2006/relationships/audio" Target="../media/media9.m4a"/><Relationship Id="rId4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52500" y="55172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David Rousseau</a:t>
            </a:r>
          </a:p>
          <a:p>
            <a:endParaRPr lang="fr-FR" dirty="0"/>
          </a:p>
        </p:txBody>
      </p:sp>
      <p:pic>
        <p:nvPicPr>
          <p:cNvPr id="9" name="Picture 15" descr="C:\Users\XPS-YBALA\Desktop\Sans titre-1.bmp"/>
          <p:cNvPicPr>
            <a:picLocks noChangeAspect="1" noChangeArrowheads="1"/>
          </p:cNvPicPr>
          <p:nvPr/>
        </p:nvPicPr>
        <p:blipFill>
          <a:blip cstate="print"/>
          <a:srcRect l="2324" t="2250" r="2324" b="2250"/>
          <a:stretch>
            <a:fillRect/>
          </a:stretch>
        </p:blipFill>
        <p:spPr bwMode="auto">
          <a:xfrm>
            <a:off x="37176077" y="528637"/>
            <a:ext cx="139277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0" y="3356992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Machine learning</a:t>
            </a:r>
          </a:p>
          <a:p>
            <a:pPr lvl="0" algn="ctr">
              <a:spcBef>
                <a:spcPct val="0"/>
              </a:spcBef>
            </a:pPr>
            <a:r>
              <a:rPr lang="en-US" sz="4700" b="1" dirty="0" err="1" smtClean="0">
                <a:solidFill>
                  <a:prstClr val="black"/>
                </a:solidFill>
                <a:ea typeface="+mj-ea"/>
                <a:cs typeface="+mj-cs"/>
              </a:rPr>
              <a:t>Cours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4: 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Clustering</a:t>
            </a:r>
            <a:endParaRPr lang="en-US" sz="4700" b="1" dirty="0">
              <a:solidFill>
                <a:prstClr val="black"/>
              </a:solidFill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632"/>
            <a:ext cx="1905000" cy="774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04" y="188640"/>
            <a:ext cx="1752600" cy="533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603" y="116632"/>
            <a:ext cx="1533677" cy="7200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288" y="188640"/>
            <a:ext cx="1954840" cy="576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2326" y="0"/>
            <a:ext cx="1787786" cy="1152128"/>
          </a:xfrm>
          <a:prstGeom prst="rect">
            <a:avLst/>
          </a:prstGeom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31"/>
    </mc:Choice>
    <mc:Fallback>
      <p:transition spd="slow" advTm="59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116632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Gaussian Mixture Models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GB" dirty="0" smtClean="0"/>
                  <a:t>A Gaussian Mixture Model (GMM) describes the data by a mixture of </a:t>
                </a:r>
                <a:r>
                  <a:rPr lang="en-GB" i="1" dirty="0" smtClean="0"/>
                  <a:t>k</a:t>
                </a:r>
                <a:r>
                  <a:rPr lang="en-GB" dirty="0" smtClean="0"/>
                  <a:t> Gaussian distributions.</a:t>
                </a:r>
              </a:p>
              <a:p>
                <a:r>
                  <a:rPr lang="en-GB" dirty="0" smtClean="0"/>
                  <a:t>A Gaussian distribution</a:t>
                </a:r>
              </a:p>
              <a:p>
                <a:pPr lvl="1"/>
                <a:r>
                  <a:rPr lang="en-GB" dirty="0" smtClean="0"/>
                  <a:t>Univariate: 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GB" b="0" dirty="0" smtClean="0"/>
              </a:p>
              <a:p>
                <a:pPr lvl="1"/>
                <a:endParaRPr lang="en-GB" dirty="0" smtClean="0"/>
              </a:p>
              <a:p>
                <a:pPr lvl="1"/>
                <a:r>
                  <a:rPr lang="en-GB" dirty="0" smtClean="0"/>
                  <a:t>Multivariate: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GB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1" i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dirty="0" smtClean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5"/>
                <a:stretch>
                  <a:fillRect l="-1502" t="-3576" r="-1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9</a:t>
            </a:fld>
            <a:endParaRPr lang="en-GB" dirty="0"/>
          </a:p>
        </p:txBody>
      </p:sp>
      <p:pic>
        <p:nvPicPr>
          <p:cNvPr id="10244" name="Picture 4" descr="Gerelateerde afbeeld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53" y="4417545"/>
            <a:ext cx="1927366" cy="171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fbeeldingsresultaat voor 1d normal distrib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797152"/>
            <a:ext cx="1975778" cy="12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135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80"/>
    </mc:Choice>
    <mc:Fallback>
      <p:transition spd="slow" advTm="30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840125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Gaussian Mixture Models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21200" y="3332285"/>
                <a:ext cx="8521188" cy="259256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 smtClean="0"/>
                  <a:t>Mixture of Gaussians: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 smtClean="0"/>
                  <a:t> is the number of Gaussians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 smtClean="0"/>
                  <a:t> are the k </a:t>
                </a:r>
                <a:r>
                  <a:rPr lang="en-GB" dirty="0" smtClean="0">
                    <a:solidFill>
                      <a:schemeClr val="accent4"/>
                    </a:solidFill>
                  </a:rPr>
                  <a:t>means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 smtClean="0"/>
                  <a:t> are the k </a:t>
                </a:r>
                <a:r>
                  <a:rPr lang="en-GB" dirty="0" smtClean="0">
                    <a:solidFill>
                      <a:schemeClr val="accent4"/>
                    </a:solidFill>
                  </a:rPr>
                  <a:t>covariance matrices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 smtClean="0"/>
                  <a:t> are the k </a:t>
                </a:r>
                <a:r>
                  <a:rPr lang="en-GB" dirty="0" smtClean="0">
                    <a:solidFill>
                      <a:schemeClr val="accent4"/>
                    </a:solidFill>
                  </a:rPr>
                  <a:t>mixing coefficients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21200" y="3332285"/>
                <a:ext cx="8521188" cy="2592564"/>
              </a:xfrm>
              <a:blipFill>
                <a:blip r:embed="rId5"/>
                <a:stretch>
                  <a:fillRect l="-1502" t="-6118" b="-7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10</a:t>
            </a:fld>
            <a:endParaRPr lang="en-GB" dirty="0"/>
          </a:p>
        </p:txBody>
      </p:sp>
      <p:pic>
        <p:nvPicPr>
          <p:cNvPr id="13314" name="Picture 2" descr="Afbeeldingsresultaat voor gaussian mixture distribu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58" y="1170851"/>
            <a:ext cx="3403601" cy="20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fbeeldingsresultaat voor gaussian mixture distrib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84" y="1070312"/>
            <a:ext cx="3988977" cy="29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3534508" y="6168500"/>
            <a:ext cx="4000751" cy="40393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These need to be fitted on the data</a:t>
            </a:r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055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74"/>
    </mc:Choice>
    <mc:Fallback>
      <p:transition spd="slow" advTm="58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Fitting data to a Gaussian distribution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GB" dirty="0" smtClean="0"/>
                  <a:t>Maximum likelihood estimator</a:t>
                </a:r>
              </a:p>
              <a:p>
                <a:endParaRPr lang="en-GB" dirty="0" smtClean="0"/>
              </a:p>
              <a:p>
                <a:r>
                  <a:rPr lang="en-GB" dirty="0" smtClean="0"/>
                  <a:t>Estimating the mean</a:t>
                </a:r>
              </a:p>
              <a:p>
                <a:pPr lvl="1"/>
                <a:r>
                  <a:rPr lang="en-GB" dirty="0" smtClean="0"/>
                  <a:t>Mean of all data: 		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dirty="0" smtClean="0"/>
              </a:p>
              <a:p>
                <a:pPr lvl="1"/>
                <a:endParaRPr lang="en-GB" dirty="0"/>
              </a:p>
              <a:p>
                <a:r>
                  <a:rPr lang="en-GB" dirty="0" smtClean="0"/>
                  <a:t>Estimating the covariance matrix</a:t>
                </a:r>
              </a:p>
              <a:p>
                <a:pPr lvl="1"/>
                <a:r>
                  <a:rPr lang="en-GB" dirty="0" smtClean="0"/>
                  <a:t>Covariance of data: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sSup>
                          <m:sSup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1" i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4"/>
                <a:stretch>
                  <a:fillRect l="-1502" t="-3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11</a:t>
            </a:fld>
            <a:endParaRPr lang="en-GB" dirty="0"/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7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07"/>
    </mc:Choice>
    <mc:Fallback>
      <p:transition spd="slow" advTm="29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116632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Fitting a GMM to the data: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dirty="0" smtClean="0"/>
                  <a:t>Expectation-Maximization Algorithm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 smtClean="0"/>
                  <a:t>Iterative procedure with E and M step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 smtClean="0"/>
                  <a:t>Similar to the k-Means algorithm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dirty="0" smtClean="0"/>
                  <a:t>Expectation step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 smtClean="0">
                    <a:solidFill>
                      <a:schemeClr val="tx2"/>
                    </a:solidFill>
                  </a:rPr>
                  <a:t>Based </a:t>
                </a:r>
                <a:r>
                  <a:rPr lang="en-GB" dirty="0" smtClean="0"/>
                  <a:t>on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b="0" dirty="0" smtClean="0"/>
                  <a:t/>
                </a:r>
                <a:br>
                  <a:rPr lang="en-GB" b="0" dirty="0" smtClean="0"/>
                </a:br>
                <a:r>
                  <a:rPr lang="en-GB" dirty="0" smtClean="0"/>
                  <a:t>calculate the </a:t>
                </a:r>
                <a:r>
                  <a:rPr lang="en-GB" dirty="0" smtClean="0">
                    <a:solidFill>
                      <a:schemeClr val="accent4"/>
                    </a:solidFill>
                  </a:rPr>
                  <a:t>membership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pPr>
                  <a:lnSpc>
                    <a:spcPct val="100000"/>
                  </a:lnSpc>
                </a:pPr>
                <a:r>
                  <a:rPr lang="en-GB" dirty="0" smtClean="0"/>
                  <a:t>Maximization step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 smtClean="0"/>
                  <a:t>Based on membership weights,</a:t>
                </a:r>
                <a:br>
                  <a:rPr lang="en-GB" dirty="0" smtClean="0"/>
                </a:br>
                <a:r>
                  <a:rPr lang="en-GB" dirty="0" smtClean="0"/>
                  <a:t>calculate the new parameters 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4"/>
                <a:stretch>
                  <a:fillRect l="-1502" t="-31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12</a:t>
            </a:fld>
            <a:endParaRPr lang="en-GB" dirty="0"/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1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90"/>
    </mc:Choice>
    <mc:Fallback>
      <p:transition spd="slow" advTm="60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Expectation step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Determine the membership weights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07083" y="2063582"/>
                <a:ext cx="2752805" cy="724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>
                                      <a:latin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083" y="2063582"/>
                <a:ext cx="2752805" cy="724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Afbeeldingsresultaat voor gaussian mixture distribu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89" y="3133523"/>
            <a:ext cx="4344127" cy="263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35112" y="5694017"/>
                <a:ext cx="320024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000" dirty="0" err="1" smtClean="0">
                  <a:latin typeface="Verdana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112" y="5694017"/>
                <a:ext cx="320024" cy="230832"/>
              </a:xfrm>
              <a:prstGeom prst="rect">
                <a:avLst/>
              </a:prstGeom>
              <a:blipFill>
                <a:blip r:embed="rId7"/>
                <a:stretch>
                  <a:fillRect l="-5769" r="-1923" b="-26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5395124" y="4448717"/>
            <a:ext cx="0" cy="11581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146616" y="5492517"/>
            <a:ext cx="1248508" cy="8792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146616" y="5051298"/>
            <a:ext cx="1248508" cy="8792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0005" y="2603281"/>
                <a:ext cx="22888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GB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5" y="2603281"/>
                <a:ext cx="2288832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0005" y="3010755"/>
                <a:ext cx="23015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GB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5" y="3010755"/>
                <a:ext cx="2301592" cy="369332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60005" y="3448789"/>
                <a:ext cx="2334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en-GB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5" y="3448789"/>
                <a:ext cx="2334293" cy="369332"/>
              </a:xfrm>
              <a:prstGeom prst="rect">
                <a:avLst/>
              </a:prstGeom>
              <a:blipFill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0004" y="3977856"/>
                <a:ext cx="2948628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0.4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0.4+0.1+0.0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4" y="3977856"/>
                <a:ext cx="2948628" cy="617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60004" y="4605000"/>
                <a:ext cx="2938881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0.4+0.1+0.0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4" y="4605000"/>
                <a:ext cx="2938881" cy="6173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60004" y="5232144"/>
                <a:ext cx="2938881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0.0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0.4+0.1+0.0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4" y="5232144"/>
                <a:ext cx="2938881" cy="617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on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2971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52"/>
    </mc:Choice>
    <mc:Fallback>
      <p:transition spd="slow" advTm="65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Maximization step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GB" dirty="0" smtClean="0"/>
                  <a:t>New 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mixture weights </a:t>
                </a:r>
                <a:r>
                  <a:rPr lang="en-GB" dirty="0" smtClean="0"/>
                  <a:t>based on </a:t>
                </a:r>
                <a:r>
                  <a:rPr lang="en-GB" dirty="0" smtClean="0">
                    <a:solidFill>
                      <a:schemeClr val="accent4"/>
                    </a:solidFill>
                  </a:rPr>
                  <a:t>total membership weights</a:t>
                </a:r>
                <a:r>
                  <a:rPr lang="en-GB" dirty="0" smtClean="0"/>
                  <a:t> of all data points for a given mixture: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𝑁𝐸𝑊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dirty="0" smtClean="0"/>
                  <a:t> </a:t>
                </a:r>
              </a:p>
              <a:p>
                <a:endParaRPr lang="en-GB" dirty="0" smtClean="0"/>
              </a:p>
              <a:p>
                <a:r>
                  <a:rPr lang="en-GB" dirty="0" smtClean="0"/>
                  <a:t>New 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weighted</a:t>
                </a:r>
                <a:r>
                  <a:rPr lang="en-GB" dirty="0" smtClean="0"/>
                  <a:t> 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means</a:t>
                </a:r>
                <a:r>
                  <a:rPr lang="en-GB" dirty="0" smtClean="0"/>
                  <a:t> based on </a:t>
                </a:r>
                <a:r>
                  <a:rPr lang="en-GB" dirty="0" smtClean="0">
                    <a:solidFill>
                      <a:schemeClr val="accent4"/>
                    </a:solidFill>
                  </a:rPr>
                  <a:t>data and membership</a:t>
                </a:r>
                <a:r>
                  <a:rPr lang="en-GB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𝑁𝐸𝑊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GB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New 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weighted</a:t>
                </a:r>
                <a:r>
                  <a:rPr lang="en-GB" dirty="0" smtClean="0"/>
                  <a:t> 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covariance</a:t>
                </a:r>
                <a:r>
                  <a:rPr lang="en-GB" dirty="0" smtClean="0"/>
                  <a:t> based on </a:t>
                </a:r>
                <a:r>
                  <a:rPr lang="en-GB" dirty="0" smtClean="0">
                    <a:solidFill>
                      <a:schemeClr val="accent4"/>
                    </a:solidFill>
                  </a:rPr>
                  <a:t>data and </a:t>
                </a:r>
                <a:r>
                  <a:rPr lang="en-GB" dirty="0" err="1" smtClean="0">
                    <a:solidFill>
                      <a:schemeClr val="accent4"/>
                    </a:solidFill>
                  </a:rPr>
                  <a:t>membersh</a:t>
                </a:r>
                <a:r>
                  <a:rPr lang="en-GB" dirty="0" smtClean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GB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GB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d>
                          <m:d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GB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𝑁𝐸𝑊</m:t>
                                </m:r>
                              </m:sup>
                            </m:sSubSup>
                          </m:e>
                        </m:d>
                        <m:sSup>
                          <m:sSup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>
                                        <a:latin typeface="Cambria Math" panose="02040503050406030204" pitchFamily="18" charset="0"/>
                                      </a:rPr>
                                      <m:t>𝛍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𝑁𝐸𝑊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5"/>
                <a:stretch>
                  <a:fillRect l="-1502" t="-3576" r="-10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14</a:t>
            </a:fld>
            <a:endParaRPr lang="en-GB" dirty="0"/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93"/>
    </mc:Choice>
    <mc:Fallback>
      <p:transition spd="slow" advTm="40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840125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Example of GMM with EM learning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15</a:t>
            </a:fld>
            <a:endParaRPr lang="en-GB" dirty="0"/>
          </a:p>
        </p:txBody>
      </p:sp>
      <p:pic>
        <p:nvPicPr>
          <p:cNvPr id="4098" name="Picture 2" descr="\\wurnet.nl\homes\koots006\My Documents\MATLAB\gmm\gmm_step_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\\wurnet.nl\homes\koots006\My Documents\MATLAB\gmm\gmm_step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\\wurnet.nl\homes\koots006\My Documents\MATLAB\gmm\gmm_step_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\\wurnet.nl\homes\koots006\My Documents\MATLAB\gmm\gmm_step_0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\\wurnet.nl\homes\koots006\My Documents\MATLAB\gmm\gmm_step_0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\\wurnet.nl\homes\koots006\My Documents\MATLAB\gmm\gmm_step_0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\\wurnet.nl\homes\koots006\My Documents\MATLAB\gmm\gmm_step_0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\\wurnet.nl\homes\koots006\My Documents\MATLAB\gmm\gmm_step_0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\\wurnet.nl\homes\koots006\My Documents\MATLAB\gmm\gmm_step_08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\\wurnet.nl\homes\koots006\My Documents\MATLAB\gmm\gmm_step_09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\\wurnet.nl\homes\koots006\My Documents\MATLAB\gmm\gmm_step_10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\\wurnet.nl\homes\koots006\My Documents\MATLAB\gmm\gmm_step_1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\\wurnet.nl\homes\koots006\My Documents\MATLAB\gmm\gmm_step_12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\\wurnet.nl\homes\koots006\My Documents\MATLAB\gmm\gmm_step_13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\\wurnet.nl\homes\koots006\My Documents\MATLAB\gmm\gmm_step_1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\\wurnet.nl\homes\koots006\My Documents\MATLAB\gmm\gmm_step_15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\\wurnet.nl\homes\koots006\My Documents\MATLAB\gmm\gmm_step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\\wurnet.nl\homes\koots006\My Documents\MATLAB\gmm\gmm_step_17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\\wurnet.nl\homes\koots006\My Documents\MATLAB\gmm\gmm_step_18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\\wurnet.nl\homes\koots006\My Documents\MATLAB\gmm\gmm_step_19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\\wurnet.nl\homes\koots006\My Documents\MATLAB\gmm\gmm_step_20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\\wurnet.nl\homes\koots006\My Documents\MATLAB\gmm\gmm_step_21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\\wurnet.nl\homes\koots006\My Documents\MATLAB\gmm\gmm_step_22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\\wurnet.nl\homes\koots006\My Documents\MATLAB\gmm\gmm_step_23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\\wurnet.nl\homes\koots006\My Documents\MATLAB\gmm\gmm_step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\\wurnet.nl\homes\koots006\My Documents\MATLAB\gmm\gmm_step_25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\\wurnet.nl\homes\koots006\My Documents\MATLAB\gmm\gmm_step_2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\\wurnet.nl\homes\koots006\My Documents\MATLAB\gmm\gmm_step_27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\\wurnet.nl\homes\koots006\My Documents\MATLAB\gmm\gmm_step_28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7" name="Picture 31" descr="\\wurnet.nl\homes\koots006\My Documents\MATLAB\gmm\gmm_step_29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\\wurnet.nl\homes\koots006\My Documents\MATLAB\gmm\gmm_step_30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9" name="Picture 33" descr="\\wurnet.nl\homes\koots006\My Documents\MATLAB\gmm\gmm_step_31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\\wurnet.nl\homes\koots006\My Documents\MATLAB\gmm\gmm_step_32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1" name="Picture 35" descr="\\wurnet.nl\homes\koots006\My Documents\MATLAB\gmm\gmm_step_33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\\wurnet.nl\homes\koots006\My Documents\MATLAB\gmm\gmm_step_3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3" name="Picture 37" descr="\\wurnet.nl\homes\koots006\My Documents\MATLAB\gmm\gmm_step_35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 descr="\\wurnet.nl\homes\koots006\My Documents\MATLAB\gmm\gmm_step_3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5" name="Picture 39" descr="\\wurnet.nl\homes\koots006\My Documents\MATLAB\gmm\gmm_step_37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\\wurnet.nl\homes\koots006\My Documents\MATLAB\gmm\gmm_step_38.pn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7" name="Picture 41" descr="\\wurnet.nl\homes\koots006\My Documents\MATLAB\gmm\gmm_step_39.pn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\\wurnet.nl\homes\koots006\My Documents\MATLAB\gmm\gmm_step_40.png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9" name="Picture 43" descr="\\wurnet.nl\homes\koots006\My Documents\MATLAB\gmm\gmm_step_41.png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0" name="Picture 44" descr="\\wurnet.nl\homes\koots006\My Documents\MATLAB\gmm\gmm_step_42.png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1" name="Picture 45" descr="\\wurnet.nl\homes\koots006\My Documents\MATLAB\gmm\gmm_step_43.png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2" name="Picture 46" descr="\\wurnet.nl\homes\koots006\My Documents\MATLAB\gmm\gmm_step_44.png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3" name="Picture 47" descr="\\wurnet.nl\homes\koots006\My Documents\MATLAB\gmm\gmm_step_45.png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4" name="Picture 48" descr="\\wurnet.nl\homes\koots006\My Documents\MATLAB\gmm\gmm_step_46.png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5" name="Picture 49" descr="\\wurnet.nl\homes\koots006\My Documents\MATLAB\gmm\gmm_step_47.png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3752850" y="5976468"/>
            <a:ext cx="1809750" cy="3343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Converged</a:t>
            </a:r>
            <a:r>
              <a:rPr lang="nl-NL" sz="1400" dirty="0" smtClean="0">
                <a:solidFill>
                  <a:schemeClr val="tx1"/>
                </a:solidFill>
              </a:rPr>
              <a:t>...</a:t>
            </a:r>
          </a:p>
        </p:txBody>
      </p:sp>
      <p:pic>
        <p:nvPicPr>
          <p:cNvPr id="4" name="Son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545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06"/>
    </mc:Choice>
    <mc:Fallback>
      <p:transition spd="slow" advTm="59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Quality of fit: log-likelihood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16</a:t>
            </a:fld>
            <a:endParaRPr lang="en-GB" dirty="0"/>
          </a:p>
        </p:txBody>
      </p:sp>
      <p:pic>
        <p:nvPicPr>
          <p:cNvPr id="4" name="Picture 50" descr="\\wurnet.nl\homes\koots006\My Documents\MATLAB\gmm\gmm_log_likelihoo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0312"/>
            <a:ext cx="3905250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\\wurnet.nl\homes\koots006\My Documents\MATLAB\gmm\gmm_step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042987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\\wurnet.nl\homes\koots006\My Documents\MATLAB\gmm\gmm_step_0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1071562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\\wurnet.nl\homes\koots006\My Documents\MATLAB\gmm\gmm_step_1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3057525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\\wurnet.nl\homes\koots006\My Documents\MATLAB\gmm\gmm_step_2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08610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\\wurnet.nl\homes\koots006\My Documents\MATLAB\gmm\gmm_step_33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3752850" y="5143500"/>
            <a:ext cx="2438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\\wurnet.nl\homes\koots006\My Documents\MATLAB\gmm\gmm_step_41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2"/>
          <a:stretch/>
        </p:blipFill>
        <p:spPr bwMode="auto">
          <a:xfrm>
            <a:off x="6467475" y="5172075"/>
            <a:ext cx="24384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196" y="1076324"/>
            <a:ext cx="298480" cy="302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0</a:t>
            </a:r>
            <a:endParaRPr lang="nl-NL" sz="1400" dirty="0" err="1" smtClean="0">
              <a:latin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955" y="1076324"/>
            <a:ext cx="298480" cy="302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4</a:t>
            </a:r>
            <a:endParaRPr lang="nl-NL" sz="1400" dirty="0" err="1" smtClean="0">
              <a:latin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5196" y="3124199"/>
            <a:ext cx="298480" cy="302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8</a:t>
            </a:r>
            <a:endParaRPr lang="nl-NL" sz="1400" dirty="0" err="1" smtClean="0">
              <a:latin typeface="Verdan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049" y="3124199"/>
            <a:ext cx="412292" cy="302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12</a:t>
            </a:r>
            <a:endParaRPr lang="nl-NL" sz="1400" dirty="0" err="1" smtClean="0">
              <a:latin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2400" y="5176837"/>
            <a:ext cx="412292" cy="302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16</a:t>
            </a:r>
            <a:endParaRPr lang="nl-NL" sz="1400" dirty="0" err="1" smtClean="0">
              <a:latin typeface="Verdan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9049" y="5176837"/>
            <a:ext cx="412292" cy="3027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20</a:t>
            </a:r>
            <a:endParaRPr lang="nl-NL" sz="1400" dirty="0" err="1" smtClean="0">
              <a:latin typeface="Verdana" pitchFamily="34" charset="0"/>
            </a:endParaRPr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48"/>
    </mc:Choice>
    <mc:Fallback>
      <p:transition spd="slow" advTm="24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Some other mixtures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17</a:t>
            </a:fld>
            <a:endParaRPr lang="en-GB" dirty="0"/>
          </a:p>
        </p:txBody>
      </p:sp>
      <p:pic>
        <p:nvPicPr>
          <p:cNvPr id="6146" name="Picture 2" descr="\\wurnet.nl\homes\koots006\My Documents\MATLAB\gmm\gmm_fit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r="21353"/>
          <a:stretch/>
        </p:blipFill>
        <p:spPr bwMode="auto">
          <a:xfrm>
            <a:off x="409575" y="2257425"/>
            <a:ext cx="20383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\\wurnet.nl\homes\koots006\My Documents\MATLAB\gmm\gmm_fi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r="14063"/>
          <a:stretch/>
        </p:blipFill>
        <p:spPr bwMode="auto">
          <a:xfrm>
            <a:off x="6048375" y="2257425"/>
            <a:ext cx="24955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\\wurnet.nl\homes\koots006\My Documents\MATLAB\gmm\gmm_fit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r="12760"/>
          <a:stretch/>
        </p:blipFill>
        <p:spPr bwMode="auto">
          <a:xfrm>
            <a:off x="3228975" y="2257425"/>
            <a:ext cx="24669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n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4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3"/>
    </mc:Choice>
    <mc:Fallback>
      <p:transition spd="slow" advTm="9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840125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</a:t>
            </a:r>
            <a:r>
              <a:rPr lang="en-GB" dirty="0" smtClean="0">
                <a:solidFill>
                  <a:schemeClr val="bg1"/>
                </a:solidFill>
              </a:rPr>
              <a:t>mage segmentation with k=3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8" y="1160584"/>
            <a:ext cx="2858347" cy="2858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25" y="1319180"/>
            <a:ext cx="2864293" cy="24506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95" y="1160584"/>
            <a:ext cx="2851037" cy="2851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01" y="4210770"/>
            <a:ext cx="2092569" cy="2092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45" y="4210770"/>
            <a:ext cx="2092569" cy="2092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89" y="4210769"/>
            <a:ext cx="2092569" cy="2092569"/>
          </a:xfrm>
          <a:prstGeom prst="rect">
            <a:avLst/>
          </a:prstGeom>
        </p:spPr>
      </p:pic>
      <p:pic>
        <p:nvPicPr>
          <p:cNvPr id="10" name="Son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2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08"/>
    </mc:Choice>
    <mc:Fallback>
      <p:transition spd="slow" advTm="31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</a:t>
            </a:fld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70031" y="2074985"/>
            <a:ext cx="4849645" cy="3545617"/>
            <a:chOff x="2268969" y="2365128"/>
            <a:chExt cx="4043907" cy="2956535"/>
          </a:xfrm>
        </p:grpSpPr>
        <p:grpSp>
          <p:nvGrpSpPr>
            <p:cNvPr id="3" name="Group 2"/>
            <p:cNvGrpSpPr/>
            <p:nvPr/>
          </p:nvGrpSpPr>
          <p:grpSpPr>
            <a:xfrm>
              <a:off x="2268969" y="2365128"/>
              <a:ext cx="4043907" cy="2956535"/>
              <a:chOff x="246738" y="1565030"/>
              <a:chExt cx="4043907" cy="2956535"/>
            </a:xfrm>
          </p:grpSpPr>
          <p:pic>
            <p:nvPicPr>
              <p:cNvPr id="4" name="Picture 2" descr="Afbeeldingsresultaat voor tomato ripeness stages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686" y="3043297"/>
                <a:ext cx="676785" cy="49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Afbeeldingsresultaat voor tomato ripeness stages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duotone>
                  <a:prstClr val="black"/>
                  <a:srgbClr val="FFFF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098" y="1951971"/>
                <a:ext cx="676785" cy="49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Afbeeldingsresultaat voor tomato ripeness stages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6834" y="3053492"/>
                <a:ext cx="676785" cy="49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Line 19"/>
              <p:cNvSpPr>
                <a:spLocks noChangeShapeType="1"/>
              </p:cNvSpPr>
              <p:nvPr/>
            </p:nvSpPr>
            <p:spPr bwMode="auto">
              <a:xfrm>
                <a:off x="246738" y="3911964"/>
                <a:ext cx="4043907" cy="611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8" name="Line 20"/>
              <p:cNvSpPr>
                <a:spLocks noChangeShapeType="1"/>
              </p:cNvSpPr>
              <p:nvPr/>
            </p:nvSpPr>
            <p:spPr bwMode="auto">
              <a:xfrm flipH="1" flipV="1">
                <a:off x="597877" y="1565030"/>
                <a:ext cx="9075" cy="2956535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NL"/>
              </a:p>
            </p:txBody>
          </p:sp>
          <p:pic>
            <p:nvPicPr>
              <p:cNvPr id="9" name="Picture 2" descr="Afbeeldingsresultaat voor tomato ripeness stages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9078" y="3282946"/>
                <a:ext cx="676785" cy="49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Afbeeldingsresultaat voor tomato ripeness stages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099" y="2813657"/>
                <a:ext cx="676785" cy="49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Afbeeldingsresultaat voor tomato ripeness stages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duotone>
                  <a:prstClr val="black"/>
                  <a:srgbClr val="FFFF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6905" y="2264074"/>
                <a:ext cx="676785" cy="49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Afbeeldingsresultaat voor tomato ripeness stages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duotone>
                  <a:prstClr val="black"/>
                  <a:srgbClr val="FFFF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83" y="1794785"/>
                <a:ext cx="676785" cy="49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Afbeeldingsresultaat voor tomato ripeness stages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5226" y="2450934"/>
                <a:ext cx="676785" cy="49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Afbeeldingsresultaat voor tomato ripeness stages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560" y="2956051"/>
                <a:ext cx="676785" cy="49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Oval 14"/>
            <p:cNvSpPr/>
            <p:nvPr/>
          </p:nvSpPr>
          <p:spPr>
            <a:xfrm>
              <a:off x="2751993" y="3515695"/>
              <a:ext cx="1355033" cy="119575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412301" y="2400211"/>
              <a:ext cx="1355033" cy="119575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767334" y="3251032"/>
              <a:ext cx="1461247" cy="127191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18939" y="260648"/>
            <a:ext cx="8347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sz="3600" b="1" dirty="0" smtClean="0">
                <a:solidFill>
                  <a:schemeClr val="bg1"/>
                </a:solidFill>
                <a:latin typeface="Verdana" pitchFamily="34" charset="0"/>
              </a:rPr>
              <a:t>Unsupervised machine learning</a:t>
            </a:r>
          </a:p>
        </p:txBody>
      </p:sp>
      <p:pic>
        <p:nvPicPr>
          <p:cNvPr id="20" name="Son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0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62"/>
    </mc:Choice>
    <mc:Fallback>
      <p:transition spd="slow" advTm="19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840125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</a:t>
            </a:r>
            <a:r>
              <a:rPr lang="en-GB" dirty="0" smtClean="0">
                <a:solidFill>
                  <a:schemeClr val="bg1"/>
                </a:solidFill>
              </a:rPr>
              <a:t>mage segmentation with k=2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19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8" y="1160584"/>
            <a:ext cx="2858347" cy="2858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25" y="1319180"/>
            <a:ext cx="2862072" cy="2448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95" y="1158693"/>
            <a:ext cx="2852928" cy="2852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73" y="4215046"/>
            <a:ext cx="2093976" cy="20939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61" y="4223737"/>
            <a:ext cx="2093976" cy="2093976"/>
          </a:xfrm>
          <a:prstGeom prst="rect">
            <a:avLst/>
          </a:prstGeom>
        </p:spPr>
      </p:pic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7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61"/>
    </mc:Choice>
    <mc:Fallback>
      <p:transition spd="slow" advTm="19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116632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Choosing optimal 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1200" y="3631223"/>
            <a:ext cx="8521188" cy="2293626"/>
          </a:xfrm>
        </p:spPr>
        <p:txBody>
          <a:bodyPr/>
          <a:lstStyle/>
          <a:p>
            <a:r>
              <a:rPr lang="en-GB" dirty="0" smtClean="0"/>
              <a:t>BIC</a:t>
            </a:r>
          </a:p>
          <a:p>
            <a:pPr lvl="1"/>
            <a:r>
              <a:rPr lang="en-GB" dirty="0" smtClean="0"/>
              <a:t>Fit of the data</a:t>
            </a:r>
          </a:p>
          <a:p>
            <a:pPr lvl="1"/>
            <a:r>
              <a:rPr lang="en-GB" dirty="0" smtClean="0"/>
              <a:t>Penalty for complexity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" y="1210335"/>
            <a:ext cx="2198077" cy="2198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84" y="1210339"/>
            <a:ext cx="2198077" cy="2198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03" y="1210336"/>
            <a:ext cx="2198077" cy="2198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23" y="1210336"/>
            <a:ext cx="2198077" cy="2198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34" y="3498687"/>
            <a:ext cx="4141177" cy="2871778"/>
          </a:xfrm>
          <a:prstGeom prst="rect">
            <a:avLst/>
          </a:prstGeom>
        </p:spPr>
      </p:pic>
      <p:pic>
        <p:nvPicPr>
          <p:cNvPr id="10" name="Son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9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29"/>
    </mc:Choice>
    <mc:Fallback>
      <p:transition spd="slow" advTm="87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331640" y="55892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David Rousseau</a:t>
            </a:r>
            <a:endParaRPr lang="fr-FR" dirty="0"/>
          </a:p>
        </p:txBody>
      </p:sp>
      <p:pic>
        <p:nvPicPr>
          <p:cNvPr id="9" name="Picture 15" descr="C:\Users\XPS-YBALA\Desktop\Sans titre-1.bmp"/>
          <p:cNvPicPr>
            <a:picLocks noChangeAspect="1" noChangeArrowheads="1"/>
          </p:cNvPicPr>
          <p:nvPr/>
        </p:nvPicPr>
        <p:blipFill>
          <a:blip cstate="print"/>
          <a:srcRect l="2324" t="2250" r="2324" b="2250"/>
          <a:stretch>
            <a:fillRect/>
          </a:stretch>
        </p:blipFill>
        <p:spPr bwMode="auto">
          <a:xfrm>
            <a:off x="37176077" y="528637"/>
            <a:ext cx="139277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251520" y="2636912"/>
            <a:ext cx="889248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Next Course</a:t>
            </a:r>
          </a:p>
          <a:p>
            <a:pPr lvl="0" algn="ctr">
              <a:spcBef>
                <a:spcPct val="0"/>
              </a:spcBef>
            </a:pPr>
            <a:r>
              <a:rPr lang="en-US" sz="4700" b="1" dirty="0" err="1" smtClean="0">
                <a:solidFill>
                  <a:prstClr val="black"/>
                </a:solidFill>
                <a:ea typeface="+mj-ea"/>
                <a:cs typeface="+mj-cs"/>
              </a:rPr>
              <a:t>Entraînement</a:t>
            </a:r>
            <a:endParaRPr lang="en-US" sz="4700" b="1" dirty="0">
              <a:solidFill>
                <a:prstClr val="black"/>
              </a:solidFill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632"/>
            <a:ext cx="1905000" cy="774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04" y="188640"/>
            <a:ext cx="1752600" cy="533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603" y="116632"/>
            <a:ext cx="1533677" cy="7200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288" y="188640"/>
            <a:ext cx="1954840" cy="576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2326" y="0"/>
            <a:ext cx="1787786" cy="1152128"/>
          </a:xfrm>
          <a:prstGeom prst="rect">
            <a:avLst/>
          </a:prstGeom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9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6"/>
    </mc:Choice>
    <mc:Fallback>
      <p:transition spd="slow" advTm="8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116632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Unsupervised machine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sz="1800" dirty="0" smtClean="0"/>
              <a:t>Clustering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K-Mean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Gaussian Mixture Models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Hierarchical clustering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Mean-shift</a:t>
            </a:r>
          </a:p>
          <a:p>
            <a:pPr lvl="1">
              <a:lnSpc>
                <a:spcPct val="80000"/>
              </a:lnSpc>
            </a:pPr>
            <a:r>
              <a:rPr lang="en-GB" sz="1800" dirty="0" err="1" smtClean="0"/>
              <a:t>Kohonen</a:t>
            </a:r>
            <a:r>
              <a:rPr lang="en-GB" sz="1800" dirty="0" smtClean="0"/>
              <a:t> Self-Organizing Maps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...</a:t>
            </a:r>
          </a:p>
          <a:p>
            <a:pPr>
              <a:lnSpc>
                <a:spcPct val="80000"/>
              </a:lnSpc>
            </a:pPr>
            <a:r>
              <a:rPr lang="en-GB" sz="1800" dirty="0" smtClean="0"/>
              <a:t>Dimensionality reduction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Principle Component Analysis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Neural Networks Auto-encoders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GP-LVM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...</a:t>
            </a:r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</a:t>
            </a:fld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4542917" y="1804922"/>
            <a:ext cx="4211515" cy="988913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 smtClean="0">
                <a:solidFill>
                  <a:schemeClr val="tx1"/>
                </a:solidFill>
              </a:rPr>
              <a:t>We’ll look at </a:t>
            </a:r>
            <a:r>
              <a:rPr lang="en-GB" dirty="0" smtClean="0">
                <a:solidFill>
                  <a:schemeClr val="tx2"/>
                </a:solidFill>
              </a:rPr>
              <a:t>k-Means</a:t>
            </a:r>
            <a:r>
              <a:rPr lang="en-GB" dirty="0" smtClean="0">
                <a:solidFill>
                  <a:schemeClr val="tx1"/>
                </a:solidFill>
              </a:rPr>
              <a:t> and </a:t>
            </a:r>
            <a:r>
              <a:rPr lang="en-GB" dirty="0" smtClean="0">
                <a:solidFill>
                  <a:schemeClr val="tx2"/>
                </a:solidFill>
              </a:rPr>
              <a:t>GMM</a:t>
            </a:r>
            <a:r>
              <a:rPr lang="en-GB" dirty="0" smtClean="0">
                <a:solidFill>
                  <a:schemeClr val="tx1"/>
                </a:solidFill>
              </a:rPr>
              <a:t> for clustering and segmentation</a:t>
            </a:r>
          </a:p>
        </p:txBody>
      </p:sp>
      <p:pic>
        <p:nvPicPr>
          <p:cNvPr id="6" name="Son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1981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52"/>
    </mc:Choice>
    <mc:Fallback>
      <p:transition spd="slow" advTm="18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K-Mean clustering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Iterative method to cluster your data</a:t>
            </a:r>
          </a:p>
          <a:p>
            <a:endParaRPr lang="en-GB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Initialization: pick </a:t>
            </a:r>
            <a:r>
              <a:rPr lang="en-GB" i="1" dirty="0" smtClean="0"/>
              <a:t>k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tx2"/>
                </a:solidFill>
              </a:rPr>
              <a:t>random</a:t>
            </a:r>
            <a:r>
              <a:rPr lang="en-GB" dirty="0" smtClean="0"/>
              <a:t> cluster centroids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tx2"/>
                </a:solidFill>
              </a:rPr>
              <a:t>Based</a:t>
            </a:r>
            <a:r>
              <a:rPr lang="en-GB" dirty="0" smtClean="0"/>
              <a:t> on the centres, </a:t>
            </a:r>
            <a:r>
              <a:rPr lang="en-GB" dirty="0" smtClean="0">
                <a:solidFill>
                  <a:schemeClr val="accent4"/>
                </a:solidFill>
              </a:rPr>
              <a:t>assign</a:t>
            </a:r>
            <a:r>
              <a:rPr lang="en-GB" dirty="0" smtClean="0"/>
              <a:t> all </a:t>
            </a:r>
            <a:r>
              <a:rPr lang="en-GB" dirty="0" smtClean="0">
                <a:solidFill>
                  <a:schemeClr val="accent4"/>
                </a:solidFill>
              </a:rPr>
              <a:t>points</a:t>
            </a:r>
            <a:r>
              <a:rPr lang="en-GB" dirty="0" smtClean="0"/>
              <a:t> to a cluster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tx2"/>
                </a:solidFill>
              </a:rPr>
              <a:t>Based</a:t>
            </a:r>
            <a:r>
              <a:rPr lang="en-GB" dirty="0" smtClean="0"/>
              <a:t> on the assignments, </a:t>
            </a:r>
            <a:r>
              <a:rPr lang="en-GB" dirty="0" smtClean="0">
                <a:solidFill>
                  <a:schemeClr val="accent4"/>
                </a:solidFill>
              </a:rPr>
              <a:t>recalculate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4"/>
                </a:solidFill>
              </a:rPr>
              <a:t>centroids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dirty="0" smtClean="0"/>
              <a:t>Repeat </a:t>
            </a:r>
            <a:r>
              <a:rPr lang="en-GB" dirty="0" smtClean="0">
                <a:solidFill>
                  <a:schemeClr val="tx2"/>
                </a:solidFill>
              </a:rPr>
              <a:t>2-3</a:t>
            </a:r>
            <a:r>
              <a:rPr lang="en-GB" dirty="0" smtClean="0"/>
              <a:t> until </a:t>
            </a:r>
            <a:r>
              <a:rPr lang="en-GB" dirty="0" smtClean="0">
                <a:solidFill>
                  <a:schemeClr val="accent4"/>
                </a:solidFill>
              </a:rPr>
              <a:t>convergence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3</a:t>
            </a:fld>
            <a:endParaRPr lang="en-GB" dirty="0"/>
          </a:p>
        </p:txBody>
      </p:sp>
      <p:pic>
        <p:nvPicPr>
          <p:cNvPr id="6" name="Son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708"/>
    </mc:Choice>
    <mc:Fallback>
      <p:transition spd="slow" advTm="94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Example of k-Means clustering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1076325"/>
            <a:ext cx="7314596" cy="5485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1076325"/>
            <a:ext cx="7314596" cy="5485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1076325"/>
            <a:ext cx="7314596" cy="5485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1076325"/>
            <a:ext cx="7314596" cy="54859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1076325"/>
            <a:ext cx="7314596" cy="5485947"/>
          </a:xfrm>
          <a:prstGeom prst="rect">
            <a:avLst/>
          </a:prstGeom>
        </p:spPr>
      </p:pic>
      <p:pic>
        <p:nvPicPr>
          <p:cNvPr id="2050" name="Picture 2" descr="\\wurnet.nl\homes\koots006\My Documents\MATLAB\kmeans\pictures\run\kmeans_step_2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wurnet.nl\homes\koots006\My Documents\MATLAB\kmeans\pictures\run\kmeans_step_0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wurnet.nl\homes\koots006\My Documents\MATLAB\kmeans\pictures\run\kmeans_step_0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\\wurnet.nl\homes\koots006\My Documents\MATLAB\kmeans\pictures\run\kmeans_step_0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\\wurnet.nl\homes\koots006\My Documents\MATLAB\kmeans\pictures\run\kmeans_step_08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\\wurnet.nl\homes\koots006\My Documents\MATLAB\kmeans\pictures\run\kmeans_step_0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\\wurnet.nl\homes\koots006\My Documents\MATLAB\kmeans\pictures\run\kmeans_step_10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\\wurnet.nl\homes\koots006\My Documents\MATLAB\kmeans\pictures\run\kmeans_step_1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\\wurnet.nl\homes\koots006\My Documents\MATLAB\kmeans\pictures\run\kmeans_step_1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\\wurnet.nl\homes\koots006\My Documents\MATLAB\kmeans\pictures\run\kmeans_step_13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\\wurnet.nl\homes\koots006\My Documents\MATLAB\kmeans\pictures\run\kmeans_step_1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\\wurnet.nl\homes\koots006\My Documents\MATLAB\kmeans\pictures\run\kmeans_step_15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\\wurnet.nl\homes\koots006\My Documents\MATLAB\kmeans\pictures\run\kmeans_step_1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\\wurnet.nl\homes\koots006\My Documents\MATLAB\kmeans\pictures\run\kmeans_step_17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\\wurnet.nl\homes\koots006\My Documents\MATLAB\kmeans\pictures\run\kmeans_step_18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\\wurnet.nl\homes\koots006\My Documents\MATLAB\kmeans\pictures\run\kmeans_step_19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\\wurnet.nl\homes\koots006\My Documents\MATLAB\kmeans\pictures\run\kmeans_step_20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\\wurnet.nl\homes\koots006\My Documents\MATLAB\kmeans\pictures\run\kmeans_step_21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7632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52850" y="5976468"/>
            <a:ext cx="1809750" cy="3343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Converged</a:t>
            </a:r>
            <a:endParaRPr lang="nl-NL" sz="1400" dirty="0" smtClean="0">
              <a:solidFill>
                <a:schemeClr val="tx1"/>
              </a:solidFill>
            </a:endParaRPr>
          </a:p>
        </p:txBody>
      </p:sp>
      <p:pic>
        <p:nvPicPr>
          <p:cNvPr id="10" name="Son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086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60"/>
    </mc:Choice>
    <mc:Fallback>
      <p:transition spd="slow" advTm="183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839787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k-Means to segment an image (1)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1200" y="3411415"/>
            <a:ext cx="8521188" cy="2513434"/>
          </a:xfrm>
        </p:spPr>
        <p:txBody>
          <a:bodyPr/>
          <a:lstStyle/>
          <a:p>
            <a:r>
              <a:rPr lang="en-GB" dirty="0" smtClean="0"/>
              <a:t>Transforming to </a:t>
            </a:r>
            <a:r>
              <a:rPr lang="en-GB" dirty="0" smtClean="0">
                <a:solidFill>
                  <a:schemeClr val="tx2"/>
                </a:solidFill>
              </a:rPr>
              <a:t>CIE L*a*b* </a:t>
            </a:r>
            <a:r>
              <a:rPr lang="en-GB" dirty="0" err="1" smtClean="0"/>
              <a:t>colorspace</a:t>
            </a:r>
            <a:endParaRPr lang="en-GB" dirty="0" smtClean="0"/>
          </a:p>
          <a:p>
            <a:pPr lvl="1"/>
            <a:r>
              <a:rPr lang="en-GB" dirty="0" smtClean="0"/>
              <a:t>To better deal with </a:t>
            </a:r>
            <a:r>
              <a:rPr lang="en-GB" dirty="0" smtClean="0">
                <a:solidFill>
                  <a:schemeClr val="accent4"/>
                </a:solidFill>
              </a:rPr>
              <a:t>shadows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21" y="1205696"/>
            <a:ext cx="3920686" cy="2043984"/>
          </a:xfrm>
          <a:prstGeom prst="rect">
            <a:avLst/>
          </a:prstGeom>
        </p:spPr>
      </p:pic>
      <p:pic>
        <p:nvPicPr>
          <p:cNvPr id="9220" name="Picture 4" descr="Afbeeldingsresultaat voor lab color spac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22" y="1069975"/>
            <a:ext cx="2716918" cy="239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6" y="4951206"/>
            <a:ext cx="2743200" cy="1430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10" y="4951206"/>
            <a:ext cx="2743200" cy="1430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194" y="4949256"/>
            <a:ext cx="2743200" cy="14301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4122" y="4603405"/>
            <a:ext cx="14350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dirty="0" smtClean="0">
                <a:solidFill>
                  <a:schemeClr val="tx2"/>
                </a:solidFill>
                <a:latin typeface="Verdana" pitchFamily="34" charset="0"/>
              </a:rPr>
              <a:t>Luminance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4209" y="4603405"/>
            <a:ext cx="4700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dirty="0" smtClean="0">
                <a:solidFill>
                  <a:schemeClr val="tx2"/>
                </a:solidFill>
                <a:latin typeface="Verdana" pitchFamily="34" charset="0"/>
              </a:rPr>
              <a:t>a*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8588" y="4603405"/>
            <a:ext cx="4764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dirty="0">
                <a:solidFill>
                  <a:schemeClr val="tx2"/>
                </a:solidFill>
                <a:latin typeface="Verdana" pitchFamily="34" charset="0"/>
              </a:rPr>
              <a:t>b</a:t>
            </a:r>
            <a:r>
              <a:rPr lang="en-GB" dirty="0" smtClean="0">
                <a:solidFill>
                  <a:schemeClr val="tx2"/>
                </a:solidFill>
                <a:latin typeface="Verdana" pitchFamily="34" charset="0"/>
              </a:rPr>
              <a:t>*</a:t>
            </a:r>
          </a:p>
        </p:txBody>
      </p:sp>
      <p:pic>
        <p:nvPicPr>
          <p:cNvPr id="10" name="Son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430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40"/>
    </mc:Choice>
    <mc:Fallback>
      <p:transition spd="slow" advTm="68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7916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k-Means to segment an image </a:t>
            </a:r>
            <a:r>
              <a:rPr lang="en-GB" dirty="0" smtClean="0">
                <a:solidFill>
                  <a:schemeClr val="bg1"/>
                </a:solidFill>
              </a:rPr>
              <a:t>(2)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27276" y="980728"/>
                <a:ext cx="8521188" cy="4429424"/>
              </a:xfrm>
            </p:spPr>
            <p:txBody>
              <a:bodyPr/>
              <a:lstStyle/>
              <a:p>
                <a:r>
                  <a:rPr lang="en-GB" dirty="0" smtClean="0"/>
                  <a:t>We take the a* and b* values of all pixels as training data: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Sup>
                          <m:sSubSup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, …,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Sup>
                          <m:sSubSup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 smtClean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27276" y="980728"/>
                <a:ext cx="8521188" cy="4429424"/>
              </a:xfrm>
              <a:blipFill rotWithShape="0">
                <a:blip r:embed="rId4"/>
                <a:stretch>
                  <a:fillRect t="-9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6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2" y="2828799"/>
            <a:ext cx="2743200" cy="1430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2" y="4330334"/>
            <a:ext cx="2743200" cy="1430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3" r="23077"/>
          <a:stretch/>
        </p:blipFill>
        <p:spPr>
          <a:xfrm>
            <a:off x="3885965" y="2538387"/>
            <a:ext cx="4722390" cy="4076263"/>
          </a:xfrm>
          <a:prstGeom prst="rect">
            <a:avLst/>
          </a:prstGeom>
        </p:spPr>
      </p:pic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6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67"/>
    </mc:Choice>
    <mc:Fallback>
      <p:transition spd="slow" advTm="18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k-Means to segment an image </a:t>
            </a:r>
            <a:r>
              <a:rPr lang="en-GB" dirty="0" smtClean="0">
                <a:solidFill>
                  <a:schemeClr val="bg1"/>
                </a:solidFill>
              </a:rPr>
              <a:t>(3)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82" y="2147427"/>
            <a:ext cx="4426977" cy="2307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579" y="1645543"/>
            <a:ext cx="28167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dirty="0" smtClean="0">
                <a:solidFill>
                  <a:schemeClr val="tx2"/>
                </a:solidFill>
                <a:latin typeface="Verdana" pitchFamily="34" charset="0"/>
              </a:rPr>
              <a:t>Clusters in a*b*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7056" y="1645543"/>
            <a:ext cx="34090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dirty="0" smtClean="0">
                <a:solidFill>
                  <a:schemeClr val="tx2"/>
                </a:solidFill>
                <a:latin typeface="Verdana" pitchFamily="34" charset="0"/>
              </a:rPr>
              <a:t>Resulting segmented image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9" y="4704415"/>
            <a:ext cx="2743200" cy="1430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94" y="4704415"/>
            <a:ext cx="2743200" cy="14301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59" y="4697850"/>
            <a:ext cx="2743200" cy="14301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8" y="2055099"/>
            <a:ext cx="3324713" cy="2492585"/>
          </a:xfrm>
          <a:prstGeom prst="rect">
            <a:avLst/>
          </a:prstGeom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669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57"/>
    </mc:Choice>
    <mc:Fallback>
      <p:transition spd="slow" advTm="67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44624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Where k-Means goes wrong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8</a:t>
            </a:fld>
            <a:endParaRPr lang="en-GB" dirty="0"/>
          </a:p>
        </p:txBody>
      </p:sp>
      <p:pic>
        <p:nvPicPr>
          <p:cNvPr id="3074" name="Picture 2" descr="\\wurnet.nl\homes\koots006\My Documents\MATLAB\kmeans\pictures\run_02\kmeans_step_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\\wurnet.nl\homes\koots006\My Documents\MATLAB\kmeans\pictures\run_02\kmeans_step_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\wurnet.nl\homes\koots006\My Documents\MATLAB\kmeans\pictures\run_02\kmeans_step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\\wurnet.nl\homes\koots006\My Documents\MATLAB\kmeans\pictures\run_02\kmeans_step_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\\wurnet.nl\homes\koots006\My Documents\MATLAB\kmeans\pictures\run_02\kmeans_step_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\\wurnet.nl\homes\koots006\My Documents\MATLAB\kmeans\pictures\run_02\kmeans_step_0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\\wurnet.nl\homes\koots006\My Documents\MATLAB\kmeans\pictures\run_02\kmeans_step_0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\\wurnet.nl\homes\koots006\My Documents\MATLAB\kmeans\pictures\run_02\kmeans_step_0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\\wurnet.nl\homes\koots006\My Documents\MATLAB\kmeans\pictures\run_02\kmeans_step_0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\\wurnet.nl\homes\koots006\My Documents\MATLAB\kmeans\pictures\run_02\kmeans_step_08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\\wurnet.nl\homes\koots006\My Documents\MATLAB\kmeans\pictures\run_02\kmeans_step_0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\\wurnet.nl\homes\koots006\My Documents\MATLAB\kmeans\pictures\run_02\kmeans_step_10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\\wurnet.nl\homes\koots006\My Documents\MATLAB\kmeans\pictures\run_02\kmeans_step_1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\\wurnet.nl\homes\koots006\My Documents\MATLAB\kmeans\pictures\run_02\kmeans_step_1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\\wurnet.nl\homes\koots006\My Documents\MATLAB\kmeans\pictures\run_02\kmeans_step_13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11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752850" y="5976468"/>
            <a:ext cx="1809750" cy="3343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Converged</a:t>
            </a:r>
            <a:r>
              <a:rPr lang="nl-NL" sz="1400" dirty="0" smtClean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1925" y="2725915"/>
            <a:ext cx="3314700" cy="40393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..., but to the wrong solution</a:t>
            </a:r>
          </a:p>
        </p:txBody>
      </p:sp>
      <p:sp>
        <p:nvSpPr>
          <p:cNvPr id="4" name="Oval 3"/>
          <p:cNvSpPr/>
          <p:nvPr/>
        </p:nvSpPr>
        <p:spPr>
          <a:xfrm rot="2700000">
            <a:off x="2905125" y="2695575"/>
            <a:ext cx="3829050" cy="962025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nl-NL" sz="1400" dirty="0" smtClean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-2700000">
            <a:off x="1522451" y="4059667"/>
            <a:ext cx="3829050" cy="962025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nl-NL" sz="1400" dirty="0" smtClean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95925" y="1168651"/>
            <a:ext cx="3409950" cy="231083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 smtClean="0">
                <a:solidFill>
                  <a:schemeClr val="tx1"/>
                </a:solidFill>
              </a:rPr>
              <a:t>k-Means clustering assumes (hyper)spherical distributions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1"/>
                </a:solidFill>
              </a:rPr>
              <a:t>O</a:t>
            </a:r>
            <a:r>
              <a:rPr lang="en-GB" sz="1600" dirty="0" smtClean="0">
                <a:solidFill>
                  <a:schemeClr val="tx1"/>
                </a:solidFill>
              </a:rPr>
              <a:t>nly based on distance from cluster centres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600" dirty="0" smtClean="0">
                <a:solidFill>
                  <a:schemeClr val="tx1"/>
                </a:solidFill>
              </a:rPr>
              <a:t>Does not take the distribution of points into account</a:t>
            </a:r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435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15"/>
    </mc:Choice>
    <mc:Fallback>
      <p:transition spd="slow" advTm="61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4" grpId="0" animBg="1"/>
      <p:bldP spid="23" grpId="0" animBg="1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4.3|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3.2|5|1.6|0.6|1|0.8|0.7|1.3|0.5|0.5|0.6|0.5|0.6|0.4|0.5|0.5|0.4|0.4|0.5|0.5|0.7|0.4|0.5|0.4|0.5|0.4|0.5|0.5|0.5|0.4|0.6|0.6|0.8|0.8|1|0.5|0.5|0.5|0.5|0.4|0.4|0.4|0.4|0.7|0.5|0.4|0.6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|19.2|12.6|6.8|3.7|2.9|2.5|3|4.6|1.4|2.1|3.2|2|1|0.7|0.8|0.6|0.7|1|0.7|1.2|2.2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4.2|2.5|1.3|0.8|0.8|0.4|0.4|0.3|0.3|0.3|0.3|0.3|0.3|4.7|9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5.9|10.4|7.1|8.7|15.7|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1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12933145</TotalTime>
  <Words>758</Words>
  <Application>Microsoft Macintosh PowerPoint</Application>
  <PresentationFormat>Présentation à l'écran (4:3)</PresentationFormat>
  <Paragraphs>136</Paragraphs>
  <Slides>22</Slides>
  <Notes>2</Notes>
  <HiddenSlides>0</HiddenSlides>
  <MMClips>22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Calibri</vt:lpstr>
      <vt:lpstr>Cambria Math</vt:lpstr>
      <vt:lpstr>Corbel</vt:lpstr>
      <vt:lpstr>Verdana</vt:lpstr>
      <vt:lpstr>Wingdings</vt:lpstr>
      <vt:lpstr>Wingdings 2</vt:lpstr>
      <vt:lpstr>Wingdings 3</vt:lpstr>
      <vt:lpstr>Arial</vt:lpstr>
      <vt:lpstr>Module</vt:lpstr>
      <vt:lpstr>Présentation PowerPoint</vt:lpstr>
      <vt:lpstr>Présentation PowerPoint</vt:lpstr>
      <vt:lpstr>Unsupervised machine learning</vt:lpstr>
      <vt:lpstr>K-Mean clustering</vt:lpstr>
      <vt:lpstr>Example of k-Means clustering</vt:lpstr>
      <vt:lpstr>k-Means to segment an image (1)</vt:lpstr>
      <vt:lpstr>k-Means to segment an image (2)</vt:lpstr>
      <vt:lpstr>k-Means to segment an image (3)</vt:lpstr>
      <vt:lpstr>Where k-Means goes wrong</vt:lpstr>
      <vt:lpstr>Gaussian Mixture Models</vt:lpstr>
      <vt:lpstr>Gaussian Mixture Models</vt:lpstr>
      <vt:lpstr>Fitting data to a Gaussian distribution</vt:lpstr>
      <vt:lpstr>Fitting a GMM to the data:</vt:lpstr>
      <vt:lpstr>Expectation step</vt:lpstr>
      <vt:lpstr>Maximization step</vt:lpstr>
      <vt:lpstr>Example of GMM with EM learning </vt:lpstr>
      <vt:lpstr>Quality of fit: log-likelihood</vt:lpstr>
      <vt:lpstr>Some other mixtures</vt:lpstr>
      <vt:lpstr>Image segmentation with k=3</vt:lpstr>
      <vt:lpstr>Image segmentation with k=2</vt:lpstr>
      <vt:lpstr>Choosing optimal k</vt:lpstr>
      <vt:lpstr>Présentation PowerPoint</vt:lpstr>
    </vt:vector>
  </TitlesOfParts>
  <Company>Microsoft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Thierry Douillard</dc:creator>
  <cp:lastModifiedBy>Utilisateur de Microsoft Office</cp:lastModifiedBy>
  <cp:revision>934</cp:revision>
  <dcterms:created xsi:type="dcterms:W3CDTF">2012-10-03T08:11:53Z</dcterms:created>
  <dcterms:modified xsi:type="dcterms:W3CDTF">2017-12-28T09:16:05Z</dcterms:modified>
</cp:coreProperties>
</file>